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7200900" cy="10801350"/>
  <p:notesSz cx="6867525" cy="9994900"/>
  <p:defaultTextStyle>
    <a:defPPr>
      <a:defRPr lang="es-ES"/>
    </a:defPPr>
    <a:lvl1pPr marL="0" algn="l" defTabSz="10471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3566" algn="l" defTabSz="10471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7132" algn="l" defTabSz="10471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70698" algn="l" defTabSz="10471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94264" algn="l" defTabSz="10471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17831" algn="l" defTabSz="10471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41397" algn="l" defTabSz="10471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64963" algn="l" defTabSz="10471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88529" algn="l" defTabSz="104713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66FFFF"/>
    <a:srgbClr val="CC99FF"/>
    <a:srgbClr val="6600CC"/>
    <a:srgbClr val="5A04CC"/>
    <a:srgbClr val="41D5E5"/>
    <a:srgbClr val="2DFB23"/>
    <a:srgbClr val="4E5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34" y="-132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494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99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111764" y="680088"/>
            <a:ext cx="1275159" cy="1451681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3786" y="680088"/>
            <a:ext cx="3707963" cy="1451681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9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57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8821" y="6940868"/>
            <a:ext cx="6120765" cy="2145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68821" y="4578075"/>
            <a:ext cx="6120765" cy="23627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37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3787" y="3970499"/>
            <a:ext cx="2491561" cy="11226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895362" y="3970499"/>
            <a:ext cx="2491562" cy="11226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130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5" y="2417803"/>
            <a:ext cx="3181648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0045" y="3425428"/>
            <a:ext cx="3181648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657957" y="2417803"/>
            <a:ext cx="3182898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657957" y="3425428"/>
            <a:ext cx="3182898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2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31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04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6" y="430055"/>
            <a:ext cx="2369046" cy="1830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15353" y="430056"/>
            <a:ext cx="4025503" cy="92186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0046" y="2260283"/>
            <a:ext cx="2369046" cy="7388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61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11427" y="965121"/>
            <a:ext cx="4320540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11427" y="8453557"/>
            <a:ext cx="4320540" cy="12676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66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60045" y="10011254"/>
            <a:ext cx="1680210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7421F-321E-4889-B6B2-AC7C60A1F975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60308" y="10011254"/>
            <a:ext cx="2280285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160645" y="10011254"/>
            <a:ext cx="1680210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BDACE-7037-48E3-9D53-5C43D9C4F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1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87479"/>
              </p:ext>
            </p:extLst>
          </p:nvPr>
        </p:nvGraphicFramePr>
        <p:xfrm>
          <a:off x="863322" y="5525237"/>
          <a:ext cx="2001399" cy="66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133"/>
                <a:gridCol w="667133"/>
                <a:gridCol w="667133"/>
              </a:tblGrid>
              <a:tr h="33376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598"/>
                        </a:spcAft>
                      </a:pPr>
                      <a:r>
                        <a:rPr lang="es-MX" sz="1100" b="1" kern="1400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Grupo I</a:t>
                      </a:r>
                      <a:endParaRPr lang="es-MX" sz="1100" kern="1400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38405" marR="38405" marT="43205" marB="43205">
                    <a:gradFill>
                      <a:gsLst>
                        <a:gs pos="43000">
                          <a:srgbClr val="66FFFF"/>
                        </a:gs>
                        <a:gs pos="100000">
                          <a:srgbClr val="41D5E5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598"/>
                        </a:spcAft>
                      </a:pPr>
                      <a:r>
                        <a:rPr lang="es-MX" sz="1100" b="1" kern="1400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Grupo II</a:t>
                      </a:r>
                      <a:endParaRPr lang="es-MX" sz="1100" kern="1400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38405" marR="38405" marT="43205" marB="43205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598"/>
                        </a:spcAft>
                      </a:pPr>
                      <a:r>
                        <a:rPr lang="es-MX" sz="1100" b="1" kern="1400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Grupo III</a:t>
                      </a:r>
                      <a:endParaRPr lang="es-MX" sz="1100" kern="1400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38405" marR="38405" marT="43205" marB="43205">
                    <a:solidFill>
                      <a:srgbClr val="66FFFF"/>
                    </a:solidFill>
                  </a:tcPr>
                </a:tc>
              </a:tr>
              <a:tr h="33376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598"/>
                        </a:spcAft>
                      </a:pPr>
                      <a:r>
                        <a:rPr lang="es-MX" sz="1100" b="1" kern="1400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14.2000</a:t>
                      </a:r>
                      <a:endParaRPr lang="es-MX" sz="1100" kern="1400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38405" marR="38405" marT="43205" marB="4320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598"/>
                        </a:spcAft>
                      </a:pPr>
                      <a:r>
                        <a:rPr lang="es-MX" sz="1100" b="1" kern="1400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14.2000</a:t>
                      </a:r>
                      <a:endParaRPr lang="es-MX" sz="1100" kern="1400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38405" marR="38405" marT="43205" marB="4320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598"/>
                        </a:spcAft>
                      </a:pPr>
                      <a:r>
                        <a:rPr lang="es-MX" sz="1100" b="1" kern="1400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19.1650</a:t>
                      </a:r>
                      <a:endParaRPr lang="es-MX" sz="1100" kern="1400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38405" marR="38405" marT="43205" marB="4320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52178" y="3240435"/>
            <a:ext cx="1197726" cy="827370"/>
          </a:xfrm>
          <a:prstGeom prst="rect">
            <a:avLst/>
          </a:prstGeom>
          <a:solidFill>
            <a:srgbClr val="FFFFFF"/>
          </a:solidFill>
          <a:ln w="152400" algn="ctr">
            <a:solidFill>
              <a:srgbClr val="A385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09426" tIns="104713" rIns="209426" bIns="104713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latin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91" y="3384451"/>
            <a:ext cx="795499" cy="57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98075" y="4392563"/>
            <a:ext cx="3333801" cy="1106010"/>
          </a:xfrm>
          <a:prstGeom prst="rect">
            <a:avLst/>
          </a:prstGeom>
          <a:noFill/>
        </p:spPr>
        <p:txBody>
          <a:bodyPr wrap="square" lIns="104713" tIns="52357" rIns="104713" bIns="52357" rtlCol="0">
            <a:spAutoFit/>
          </a:bodyPr>
          <a:lstStyle/>
          <a:p>
            <a:pPr algn="just"/>
            <a:r>
              <a:rPr lang="es-ES" sz="1300" b="1" dirty="0"/>
              <a:t>Dirigido a: </a:t>
            </a:r>
            <a:r>
              <a:rPr lang="es-ES" sz="1300" dirty="0"/>
              <a:t>docentes en servicio, directivos y asesores académicos de todos los niveles de educación básica, media superior y superior.</a:t>
            </a:r>
          </a:p>
          <a:p>
            <a:pPr algn="just"/>
            <a:endParaRPr lang="es-ES" sz="1300" dirty="0"/>
          </a:p>
          <a:p>
            <a:pPr algn="ctr"/>
            <a:r>
              <a:rPr lang="es-ES" sz="1300" b="1" dirty="0"/>
              <a:t>PUNTAJE ESCALAFONARIO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73682" y="6307401"/>
            <a:ext cx="3121040" cy="3629778"/>
          </a:xfrm>
          <a:prstGeom prst="rect">
            <a:avLst/>
          </a:prstGeom>
        </p:spPr>
        <p:txBody>
          <a:bodyPr wrap="square" lIns="104713" tIns="52357" rIns="104713" bIns="52357">
            <a:spAutoFit/>
          </a:bodyPr>
          <a:lstStyle/>
          <a:p>
            <a:r>
              <a:rPr lang="es-ES" sz="1300" b="1" dirty="0"/>
              <a:t>CONTENIDOS.</a:t>
            </a:r>
          </a:p>
          <a:p>
            <a:r>
              <a:rPr lang="es-ES" sz="1300" dirty="0"/>
              <a:t> </a:t>
            </a:r>
          </a:p>
          <a:p>
            <a:pPr algn="just"/>
            <a:r>
              <a:rPr lang="es-ES" sz="1300" b="1" dirty="0"/>
              <a:t>Módulo I. </a:t>
            </a:r>
            <a:r>
              <a:rPr lang="es-ES" sz="1300" dirty="0"/>
              <a:t>Introducción a la Educación lingüística. 37.5 </a:t>
            </a:r>
            <a:r>
              <a:rPr lang="es-ES" sz="1300" dirty="0" err="1"/>
              <a:t>Hrs</a:t>
            </a:r>
            <a:r>
              <a:rPr lang="es-ES" sz="1300" dirty="0"/>
              <a:t>.</a:t>
            </a:r>
          </a:p>
          <a:p>
            <a:endParaRPr lang="es-ES" sz="800" dirty="0"/>
          </a:p>
          <a:p>
            <a:pPr algn="just"/>
            <a:r>
              <a:rPr lang="es-ES" sz="1300" b="1" dirty="0"/>
              <a:t>Módulo II. </a:t>
            </a:r>
            <a:r>
              <a:rPr lang="es-ES" sz="1300" dirty="0"/>
              <a:t>Introducción al estudio del Español. 75 </a:t>
            </a:r>
            <a:r>
              <a:rPr lang="es-ES" sz="1300" dirty="0" err="1"/>
              <a:t>Hrs</a:t>
            </a:r>
            <a:r>
              <a:rPr lang="es-ES" sz="1300" dirty="0"/>
              <a:t>.</a:t>
            </a:r>
          </a:p>
          <a:p>
            <a:endParaRPr lang="es-ES" sz="800" dirty="0"/>
          </a:p>
          <a:p>
            <a:pPr algn="just"/>
            <a:r>
              <a:rPr lang="es-ES" sz="1300" b="1" dirty="0"/>
              <a:t>Módulo III. </a:t>
            </a:r>
            <a:r>
              <a:rPr lang="es-ES" sz="1300" dirty="0"/>
              <a:t>Taller de expresión oral y escrita. 32.5 </a:t>
            </a:r>
            <a:r>
              <a:rPr lang="es-ES" sz="1300" dirty="0" err="1"/>
              <a:t>Hrs</a:t>
            </a:r>
            <a:r>
              <a:rPr lang="es-ES" sz="1300" dirty="0"/>
              <a:t>.</a:t>
            </a:r>
          </a:p>
          <a:p>
            <a:endParaRPr lang="es-ES" sz="800" dirty="0"/>
          </a:p>
          <a:p>
            <a:pPr algn="just"/>
            <a:r>
              <a:rPr lang="es-ES" sz="1300" b="1" dirty="0"/>
              <a:t>Módulo IV. </a:t>
            </a:r>
            <a:r>
              <a:rPr lang="es-ES" sz="1300" dirty="0"/>
              <a:t>La investigación cualitativa en Educación lingüística. 30 </a:t>
            </a:r>
            <a:r>
              <a:rPr lang="es-ES" sz="1300" dirty="0" err="1"/>
              <a:t>Hrs</a:t>
            </a:r>
            <a:r>
              <a:rPr lang="es-ES" sz="1300" dirty="0"/>
              <a:t>.</a:t>
            </a:r>
          </a:p>
          <a:p>
            <a:endParaRPr lang="es-ES" sz="800" dirty="0"/>
          </a:p>
          <a:p>
            <a:pPr algn="just"/>
            <a:r>
              <a:rPr lang="es-ES" sz="1300" b="1" dirty="0"/>
              <a:t>Módulo V: </a:t>
            </a:r>
            <a:r>
              <a:rPr lang="es-ES" sz="1300" dirty="0"/>
              <a:t>Introducción al Italiano. 25 </a:t>
            </a:r>
            <a:r>
              <a:rPr lang="es-ES" sz="1300" dirty="0" err="1"/>
              <a:t>Hrs</a:t>
            </a:r>
            <a:r>
              <a:rPr lang="es-ES" sz="1300" dirty="0"/>
              <a:t>.</a:t>
            </a:r>
          </a:p>
          <a:p>
            <a:r>
              <a:rPr lang="es-ES" sz="1300" dirty="0"/>
              <a:t> </a:t>
            </a:r>
          </a:p>
          <a:p>
            <a:r>
              <a:rPr lang="es-ES" sz="1300" b="1" dirty="0"/>
              <a:t>Total de horas: </a:t>
            </a:r>
            <a:r>
              <a:rPr lang="es-ES" sz="1300" dirty="0"/>
              <a:t>200.</a:t>
            </a:r>
          </a:p>
          <a:p>
            <a:endParaRPr lang="es-ES" sz="1500" dirty="0"/>
          </a:p>
          <a:p>
            <a:r>
              <a:rPr lang="es-ES" sz="1300" b="1" dirty="0"/>
              <a:t>PAGO ÚNICO: </a:t>
            </a:r>
            <a:r>
              <a:rPr lang="es-ES" sz="1300" dirty="0"/>
              <a:t>$ </a:t>
            </a:r>
            <a:r>
              <a:rPr lang="es-ES" sz="1300" dirty="0" smtClean="0"/>
              <a:t>2,500.00</a:t>
            </a:r>
            <a:r>
              <a:rPr lang="es-ES" sz="1300" dirty="0"/>
              <a:t> </a:t>
            </a: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186155" y="252337"/>
            <a:ext cx="6831688" cy="683842"/>
          </a:xfrm>
          <a:prstGeom prst="roundRect">
            <a:avLst>
              <a:gd name="adj" fmla="val 50000"/>
            </a:avLst>
          </a:prstGeom>
          <a:blipFill>
            <a:blip r:embed="rId3"/>
            <a:tile tx="0" ty="0" sx="100000" sy="100000" flip="none" algn="tl"/>
          </a:blipFill>
          <a:ln w="50800" algn="in">
            <a:solidFill>
              <a:srgbClr val="6600CC"/>
            </a:solidFill>
            <a:round/>
            <a:headEnd/>
            <a:tailEnd/>
          </a:ln>
          <a:effectLst/>
        </p:spPr>
        <p:txBody>
          <a:bodyPr vert="horz" wrap="square" lIns="35124" tIns="35124" rIns="35124" bIns="35124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24502" y="1780117"/>
            <a:ext cx="6778326" cy="4285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4758" tIns="34758" rIns="34758" bIns="34758" numCol="1" anchor="t" anchorCtr="0" compatLnSpc="1">
            <a:prstTxWarp prst="textNoShape">
              <a:avLst/>
            </a:prstTxWarp>
          </a:bodyPr>
          <a:lstStyle/>
          <a:p>
            <a:pPr defTabSz="878098" fontAlgn="base">
              <a:spcBef>
                <a:spcPct val="0"/>
              </a:spcBef>
              <a:spcAft>
                <a:spcPct val="0"/>
              </a:spcAft>
            </a:pPr>
            <a:endParaRPr lang="es-ES" sz="1700">
              <a:latin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" y="2088307"/>
            <a:ext cx="3531876" cy="827331"/>
          </a:xfrm>
          <a:prstGeom prst="rect">
            <a:avLst/>
          </a:prstGeom>
          <a:noFill/>
        </p:spPr>
        <p:txBody>
          <a:bodyPr wrap="square" lIns="87810" tIns="43905" rIns="87810" bIns="43905" rtlCol="0">
            <a:spAutoFit/>
          </a:bodyPr>
          <a:lstStyle/>
          <a:p>
            <a:pPr algn="ctr"/>
            <a:r>
              <a:rPr lang="es-ES" sz="2400" b="1" dirty="0" smtClean="0"/>
              <a:t>EL </a:t>
            </a:r>
            <a:r>
              <a:rPr lang="es-ES" sz="2400" b="1" dirty="0" smtClean="0"/>
              <a:t>LENGUAJE</a:t>
            </a:r>
          </a:p>
          <a:p>
            <a:pPr algn="ctr"/>
            <a:r>
              <a:rPr lang="es-ES" sz="2400" b="1" dirty="0" smtClean="0"/>
              <a:t>EN </a:t>
            </a:r>
            <a:r>
              <a:rPr lang="es-ES" sz="2400" b="1" dirty="0" smtClean="0"/>
              <a:t>EL AULA</a:t>
            </a:r>
            <a:endParaRPr lang="es-ES" sz="24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654022" y="1800275"/>
            <a:ext cx="3376489" cy="1196663"/>
          </a:xfrm>
          <a:prstGeom prst="rect">
            <a:avLst/>
          </a:prstGeom>
          <a:noFill/>
        </p:spPr>
        <p:txBody>
          <a:bodyPr wrap="square" lIns="87810" tIns="43905" rIns="87810" bIns="43905" rtlCol="0">
            <a:spAutoFit/>
          </a:bodyPr>
          <a:lstStyle/>
          <a:p>
            <a:pPr algn="ctr"/>
            <a:r>
              <a:rPr lang="es-ES" sz="2400" b="1" dirty="0"/>
              <a:t>DIDÁCTICA DE LA LITERATURA EN MOVIMIENTO</a:t>
            </a:r>
          </a:p>
        </p:txBody>
      </p:sp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514522" y="384642"/>
            <a:ext cx="6326334" cy="479529"/>
          </a:xfrm>
        </p:spPr>
        <p:txBody>
          <a:bodyPr>
            <a:noAutofit/>
          </a:bodyPr>
          <a:lstStyle/>
          <a:p>
            <a:pPr algn="ctr"/>
            <a:r>
              <a:rPr lang="es-ES" sz="2700" dirty="0">
                <a:solidFill>
                  <a:schemeClr val="tx1"/>
                </a:solidFill>
              </a:rPr>
              <a:t>El Centro de Actualización del Magisterio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>
            <a:off x="144066" y="1002973"/>
            <a:ext cx="6804755" cy="653286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>
                <a:solidFill>
                  <a:schemeClr val="tx1"/>
                </a:solidFill>
                <a:latin typeface="Corbel" pitchFamily="34" charset="0"/>
              </a:rPr>
              <a:t>Invita al personal docente que desee participar en los siguientes diplomados que atendemos en el presente año:</a:t>
            </a:r>
            <a:endParaRPr lang="es-ES" sz="1600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652769" y="4415680"/>
            <a:ext cx="3350060" cy="1489051"/>
          </a:xfrm>
          <a:prstGeom prst="rect">
            <a:avLst/>
          </a:prstGeom>
          <a:noFill/>
        </p:spPr>
        <p:txBody>
          <a:bodyPr wrap="square" lIns="87810" tIns="43905" rIns="87810" bIns="43905" rtlCol="0">
            <a:spAutoFit/>
          </a:bodyPr>
          <a:lstStyle/>
          <a:p>
            <a:pPr algn="just"/>
            <a:r>
              <a:rPr lang="es-ES" sz="1300" b="1" dirty="0"/>
              <a:t>Dirigido a: </a:t>
            </a:r>
            <a:r>
              <a:rPr lang="es-ES" sz="1300" dirty="0"/>
              <a:t>Personal docente frente a grupo y personal directivo de los niveles educativos de preescolar y primaria. Asesores Técnico pedagógicos de educación secundaria en todas sus modalidades.</a:t>
            </a:r>
          </a:p>
          <a:p>
            <a:pPr algn="just"/>
            <a:endParaRPr lang="es-ES" sz="1300" dirty="0"/>
          </a:p>
          <a:p>
            <a:pPr algn="ctr"/>
            <a:r>
              <a:rPr lang="es-ES" sz="1300" b="1" dirty="0"/>
              <a:t>PUNTAJE ESCALAFONARIO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 rot="5400000" flipV="1">
            <a:off x="-521923" y="5833914"/>
            <a:ext cx="8189386" cy="8179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4758" tIns="34758" rIns="34758" bIns="34758" numCol="1" anchor="t" anchorCtr="0" compatLnSpc="1">
            <a:prstTxWarp prst="textNoShape">
              <a:avLst/>
            </a:prstTxWarp>
          </a:bodyPr>
          <a:lstStyle/>
          <a:p>
            <a:pPr defTabSz="878098" fontAlgn="base">
              <a:spcBef>
                <a:spcPct val="0"/>
              </a:spcBef>
              <a:spcAft>
                <a:spcPct val="0"/>
              </a:spcAft>
            </a:pPr>
            <a:endParaRPr lang="es-ES" sz="1700">
              <a:latin typeface="Arial" pitchFamily="34" charset="0"/>
            </a:endParaRPr>
          </a:p>
        </p:txBody>
      </p: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522664"/>
              </p:ext>
            </p:extLst>
          </p:nvPr>
        </p:nvGraphicFramePr>
        <p:xfrm>
          <a:off x="3806181" y="6071465"/>
          <a:ext cx="3017351" cy="913386"/>
        </p:xfrm>
        <a:graphic>
          <a:graphicData uri="http://schemas.openxmlformats.org/drawingml/2006/table">
            <a:tbl>
              <a:tblPr/>
              <a:tblGrid>
                <a:gridCol w="728379"/>
                <a:gridCol w="689483"/>
                <a:gridCol w="689483"/>
                <a:gridCol w="910006"/>
              </a:tblGrid>
              <a:tr h="30446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 </a:t>
                      </a:r>
                    </a:p>
                  </a:txBody>
                  <a:tcPr marL="34833" marR="34833" marT="34288" marB="34288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3000">
                          <a:schemeClr val="accent4"/>
                        </a:gs>
                        <a:gs pos="100000">
                          <a:srgbClr val="41D5E5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b="1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Grupo I</a:t>
                      </a:r>
                      <a:endParaRPr lang="es-ES" sz="1100" kern="1400" dirty="0">
                        <a:solidFill>
                          <a:srgbClr val="000000"/>
                        </a:solidFill>
                        <a:effectLst/>
                        <a:latin typeface="Goudy Old Style"/>
                      </a:endParaRPr>
                    </a:p>
                  </a:txBody>
                  <a:tcPr marL="34833" marR="34833" marT="34288" marB="34288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3000">
                          <a:schemeClr val="accent4"/>
                        </a:gs>
                        <a:gs pos="100000">
                          <a:srgbClr val="41D5E5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b="1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Grupo II</a:t>
                      </a:r>
                      <a:endParaRPr lang="es-ES" sz="1100" kern="1400" dirty="0">
                        <a:solidFill>
                          <a:srgbClr val="000000"/>
                        </a:solidFill>
                        <a:effectLst/>
                        <a:latin typeface="Goudy Old Style"/>
                      </a:endParaRPr>
                    </a:p>
                  </a:txBody>
                  <a:tcPr marL="34833" marR="34833" marT="34288" marB="34288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3000">
                          <a:schemeClr val="accent4"/>
                        </a:gs>
                        <a:gs pos="100000">
                          <a:srgbClr val="41D5E5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b="1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Grupo III</a:t>
                      </a:r>
                      <a:endParaRPr lang="es-ES" sz="1100" kern="1400" dirty="0">
                        <a:solidFill>
                          <a:srgbClr val="000000"/>
                        </a:solidFill>
                        <a:effectLst/>
                        <a:latin typeface="Goudy Old Style"/>
                      </a:endParaRPr>
                    </a:p>
                  </a:txBody>
                  <a:tcPr marL="34833" marR="34833" marT="34288" marB="34288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3000">
                          <a:schemeClr val="accent4"/>
                        </a:gs>
                        <a:gs pos="100000">
                          <a:srgbClr val="41D5E5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0446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Docentes</a:t>
                      </a:r>
                    </a:p>
                  </a:txBody>
                  <a:tcPr marL="34833" marR="34833" marT="34288" marB="34288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14.2800</a:t>
                      </a:r>
                    </a:p>
                  </a:txBody>
                  <a:tcPr marL="34833" marR="34833" marT="34288" marB="34288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14.2800</a:t>
                      </a:r>
                    </a:p>
                  </a:txBody>
                  <a:tcPr marL="34833" marR="34833" marT="34288" marB="34288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 </a:t>
                      </a:r>
                      <a:r>
                        <a:rPr lang="es-ES" sz="1100" kern="1400" dirty="0" smtClean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13.3200</a:t>
                      </a:r>
                      <a:endParaRPr lang="es-ES" sz="1100" kern="1400" dirty="0">
                        <a:solidFill>
                          <a:srgbClr val="000000"/>
                        </a:solidFill>
                        <a:effectLst/>
                        <a:latin typeface="Goudy Old Style"/>
                      </a:endParaRPr>
                    </a:p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 </a:t>
                      </a:r>
                    </a:p>
                  </a:txBody>
                  <a:tcPr marL="34833" marR="34833" marT="34288" marB="34288" anchor="b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0446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Directivos</a:t>
                      </a:r>
                    </a:p>
                  </a:txBody>
                  <a:tcPr marL="34833" marR="34833" marT="34288" marB="34288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7.1000</a:t>
                      </a:r>
                    </a:p>
                  </a:txBody>
                  <a:tcPr marL="34833" marR="34833" marT="34288" marB="34288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s-ES" sz="1100" kern="1400" dirty="0">
                          <a:solidFill>
                            <a:srgbClr val="000000"/>
                          </a:solidFill>
                          <a:effectLst/>
                          <a:latin typeface="Goudy Old Style"/>
                        </a:rPr>
                        <a:t>7.1000</a:t>
                      </a:r>
                    </a:p>
                  </a:txBody>
                  <a:tcPr marL="34833" marR="34833" marT="34288" marB="34288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endParaRPr lang="es-ES" sz="1100" kern="1400" dirty="0">
                        <a:solidFill>
                          <a:srgbClr val="000000"/>
                        </a:solidFill>
                        <a:effectLst/>
                        <a:latin typeface="Goudy Old Style"/>
                      </a:endParaRPr>
                    </a:p>
                  </a:txBody>
                  <a:tcPr marL="36576" marR="36576" marT="36576" marB="36576" anchor="b">
                    <a:lnL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Control 9"/>
          <p:cNvSpPr>
            <a:spLocks noChangeArrowheads="1" noChangeShapeType="1"/>
          </p:cNvSpPr>
          <p:nvPr/>
        </p:nvSpPr>
        <p:spPr bwMode="auto">
          <a:xfrm>
            <a:off x="9072561" y="12422000"/>
            <a:ext cx="2164957" cy="760469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" name="27 Rectángulo"/>
          <p:cNvSpPr/>
          <p:nvPr/>
        </p:nvSpPr>
        <p:spPr>
          <a:xfrm>
            <a:off x="3654022" y="7232411"/>
            <a:ext cx="3348809" cy="2704768"/>
          </a:xfrm>
          <a:prstGeom prst="rect">
            <a:avLst/>
          </a:prstGeom>
        </p:spPr>
        <p:txBody>
          <a:bodyPr wrap="square" lIns="87810" tIns="43905" rIns="87810" bIns="43905">
            <a:spAutoFit/>
          </a:bodyPr>
          <a:lstStyle/>
          <a:p>
            <a:r>
              <a:rPr lang="es-ES" sz="1300" b="1" dirty="0"/>
              <a:t>CONTENIDOS.</a:t>
            </a:r>
          </a:p>
          <a:p>
            <a:r>
              <a:rPr lang="es-ES" sz="1300" dirty="0"/>
              <a:t> </a:t>
            </a:r>
            <a:endParaRPr lang="es-ES" sz="1300" b="1" dirty="0"/>
          </a:p>
          <a:p>
            <a:r>
              <a:rPr lang="es-ES" sz="1300" b="1" dirty="0" smtClean="0"/>
              <a:t>Módulo I. </a:t>
            </a:r>
            <a:r>
              <a:rPr lang="es-ES" sz="1300" dirty="0"/>
              <a:t>Lectura en voz alta. 25 </a:t>
            </a:r>
            <a:r>
              <a:rPr lang="es-ES" sz="1300" dirty="0" err="1"/>
              <a:t>Hrs</a:t>
            </a:r>
            <a:r>
              <a:rPr lang="es-ES" sz="1300" dirty="0"/>
              <a:t>.</a:t>
            </a:r>
            <a:endParaRPr lang="es-ES" sz="1300" b="1" dirty="0"/>
          </a:p>
          <a:p>
            <a:r>
              <a:rPr lang="es-ES" sz="800" dirty="0"/>
              <a:t> </a:t>
            </a:r>
            <a:endParaRPr lang="es-ES" sz="800" b="1" dirty="0"/>
          </a:p>
          <a:p>
            <a:r>
              <a:rPr lang="es-ES" sz="1300" b="1" dirty="0" smtClean="0"/>
              <a:t>Módulo II</a:t>
            </a:r>
            <a:r>
              <a:rPr lang="es-ES" sz="1300" b="1" dirty="0"/>
              <a:t>. </a:t>
            </a:r>
            <a:r>
              <a:rPr lang="es-ES" sz="1300" dirty="0"/>
              <a:t>Lectura en atril.  25 </a:t>
            </a:r>
            <a:r>
              <a:rPr lang="es-ES" sz="1300" dirty="0" err="1"/>
              <a:t>Hrs</a:t>
            </a:r>
            <a:r>
              <a:rPr lang="es-ES" sz="1300" dirty="0"/>
              <a:t>.</a:t>
            </a:r>
            <a:endParaRPr lang="es-ES" sz="1300" b="1" dirty="0"/>
          </a:p>
          <a:p>
            <a:r>
              <a:rPr lang="es-ES" sz="1300" dirty="0"/>
              <a:t> </a:t>
            </a:r>
            <a:endParaRPr lang="es-ES" sz="800" b="1" dirty="0"/>
          </a:p>
          <a:p>
            <a:r>
              <a:rPr lang="es-ES" sz="1300" b="1" dirty="0" smtClean="0"/>
              <a:t>Módulo III</a:t>
            </a:r>
            <a:r>
              <a:rPr lang="es-ES" sz="1300" b="1" dirty="0"/>
              <a:t>.  </a:t>
            </a:r>
            <a:r>
              <a:rPr lang="es-ES" sz="1300" dirty="0"/>
              <a:t>Narración oral. 50 </a:t>
            </a:r>
            <a:r>
              <a:rPr lang="es-ES" sz="1300" dirty="0" err="1"/>
              <a:t>Hrs</a:t>
            </a:r>
            <a:r>
              <a:rPr lang="es-ES" sz="1300" dirty="0"/>
              <a:t>.</a:t>
            </a:r>
            <a:endParaRPr lang="es-ES" sz="1300" b="1" dirty="0"/>
          </a:p>
          <a:p>
            <a:r>
              <a:rPr lang="es-ES" sz="800" b="1" dirty="0"/>
              <a:t> </a:t>
            </a:r>
          </a:p>
          <a:p>
            <a:r>
              <a:rPr lang="es-ES" sz="1300" b="1" dirty="0" smtClean="0"/>
              <a:t>Módulo IV</a:t>
            </a:r>
            <a:r>
              <a:rPr lang="es-ES" sz="1300" b="1" dirty="0"/>
              <a:t>. </a:t>
            </a:r>
            <a:r>
              <a:rPr lang="es-ES" sz="1300" dirty="0"/>
              <a:t>Poesía individual. 50 </a:t>
            </a:r>
            <a:r>
              <a:rPr lang="es-ES" sz="1300" dirty="0" err="1"/>
              <a:t>Hrs</a:t>
            </a:r>
            <a:r>
              <a:rPr lang="es-ES" sz="1300" dirty="0"/>
              <a:t>.</a:t>
            </a:r>
            <a:endParaRPr lang="es-ES" sz="1300" b="1" dirty="0"/>
          </a:p>
          <a:p>
            <a:r>
              <a:rPr lang="es-ES" sz="800" dirty="0"/>
              <a:t> </a:t>
            </a:r>
            <a:endParaRPr lang="es-ES" sz="800" b="1" dirty="0"/>
          </a:p>
          <a:p>
            <a:r>
              <a:rPr lang="es-ES" sz="1300" b="1" dirty="0" smtClean="0"/>
              <a:t>Módulo V</a:t>
            </a:r>
            <a:r>
              <a:rPr lang="es-ES" sz="1300" b="1" dirty="0"/>
              <a:t>. </a:t>
            </a:r>
            <a:r>
              <a:rPr lang="es-ES" sz="1300" dirty="0"/>
              <a:t>Poesía coral. 50 </a:t>
            </a:r>
            <a:r>
              <a:rPr lang="es-ES" sz="1300" dirty="0" err="1"/>
              <a:t>Hrs</a:t>
            </a:r>
            <a:r>
              <a:rPr lang="es-ES" sz="1300" dirty="0"/>
              <a:t>.</a:t>
            </a:r>
          </a:p>
          <a:p>
            <a:endParaRPr lang="es-ES" sz="800" b="1" dirty="0">
              <a:latin typeface="+mj-lt"/>
            </a:endParaRPr>
          </a:p>
          <a:p>
            <a:r>
              <a:rPr lang="es-ES" sz="1300" b="1" dirty="0"/>
              <a:t>Total de horas: </a:t>
            </a:r>
            <a:r>
              <a:rPr lang="es-ES" sz="1300" dirty="0"/>
              <a:t>200.</a:t>
            </a:r>
          </a:p>
          <a:p>
            <a:endParaRPr lang="es-ES" sz="800" dirty="0"/>
          </a:p>
          <a:p>
            <a:r>
              <a:rPr lang="es-ES" sz="1300" b="1" dirty="0" smtClean="0"/>
              <a:t>PAGO </a:t>
            </a:r>
            <a:r>
              <a:rPr lang="es-ES" sz="1300" b="1" dirty="0"/>
              <a:t>ÚNICO</a:t>
            </a:r>
            <a:r>
              <a:rPr lang="es-ES" sz="1300" dirty="0"/>
              <a:t>: $ </a:t>
            </a:r>
            <a:r>
              <a:rPr lang="es-ES" sz="1300" dirty="0" smtClean="0"/>
              <a:t>3,200.00</a:t>
            </a:r>
            <a:endParaRPr lang="es-ES" sz="15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824586" y="3096419"/>
            <a:ext cx="971239" cy="1176007"/>
          </a:xfrm>
          <a:prstGeom prst="rect">
            <a:avLst/>
          </a:prstGeom>
          <a:solidFill>
            <a:srgbClr val="FFFFFF"/>
          </a:solidFill>
          <a:ln w="152400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09426" tIns="104713" rIns="209426" bIns="104713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latin typeface="Arial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71641" y="9948074"/>
            <a:ext cx="6858868" cy="4285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4758" tIns="34758" rIns="34758" bIns="34758" numCol="1" anchor="t" anchorCtr="0" compatLnSpc="1">
            <a:prstTxWarp prst="textNoShape">
              <a:avLst/>
            </a:prstTxWarp>
          </a:bodyPr>
          <a:lstStyle/>
          <a:p>
            <a:pPr defTabSz="878098" fontAlgn="base">
              <a:spcBef>
                <a:spcPct val="0"/>
              </a:spcBef>
              <a:spcAft>
                <a:spcPct val="0"/>
              </a:spcAft>
            </a:pPr>
            <a:endParaRPr lang="es-ES" sz="1700">
              <a:latin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86658" y="10058435"/>
            <a:ext cx="6831187" cy="504166"/>
          </a:xfrm>
          <a:prstGeom prst="rect">
            <a:avLst/>
          </a:prstGeom>
          <a:pattFill prst="pct40">
            <a:fgClr>
              <a:srgbClr val="CC99FF"/>
            </a:fgClr>
            <a:bgClr>
              <a:schemeClr val="bg1"/>
            </a:bgClr>
          </a:patt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87810" tIns="43905" rIns="87810" bIns="43905">
            <a:spAutoFit/>
          </a:bodyPr>
          <a:lstStyle/>
          <a:p>
            <a:pPr algn="ctr"/>
            <a:r>
              <a:rPr lang="es-ES" sz="2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FECHA DE INICIO: 16 DE NOVIEMBRE DE 2013</a:t>
            </a:r>
          </a:p>
        </p:txBody>
      </p:sp>
      <p:pic>
        <p:nvPicPr>
          <p:cNvPr id="1032" name="Picture 8" descr="_1_~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586" y="3096419"/>
            <a:ext cx="971239" cy="1176008"/>
          </a:xfrm>
          <a:prstGeom prst="rect">
            <a:avLst/>
          </a:prstGeom>
          <a:noFill/>
          <a:ln w="9525" algn="in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2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128</Words>
  <Application>Microsoft Office PowerPoint</Application>
  <PresentationFormat>Personalizado</PresentationFormat>
  <Paragraphs>60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El Centro de Actualización del Magisterio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Centro de Actualización del Magisterio</dc:title>
  <dc:creator>CAM</dc:creator>
  <cp:lastModifiedBy>CAM</cp:lastModifiedBy>
  <cp:revision>26</cp:revision>
  <cp:lastPrinted>2013-10-03T14:15:48Z</cp:lastPrinted>
  <dcterms:created xsi:type="dcterms:W3CDTF">2013-10-02T17:06:42Z</dcterms:created>
  <dcterms:modified xsi:type="dcterms:W3CDTF">2013-10-03T14:29:06Z</dcterms:modified>
</cp:coreProperties>
</file>